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5" r:id="rId3"/>
    <p:sldId id="286" r:id="rId4"/>
    <p:sldId id="274" r:id="rId5"/>
    <p:sldId id="276" r:id="rId6"/>
    <p:sldId id="277" r:id="rId7"/>
    <p:sldId id="282" r:id="rId8"/>
    <p:sldId id="284" r:id="rId9"/>
    <p:sldId id="278" r:id="rId10"/>
    <p:sldId id="283" r:id="rId11"/>
    <p:sldId id="279" r:id="rId12"/>
    <p:sldId id="280" r:id="rId13"/>
    <p:sldId id="287" r:id="rId14"/>
    <p:sldId id="290" r:id="rId15"/>
    <p:sldId id="299" r:id="rId16"/>
    <p:sldId id="289" r:id="rId17"/>
    <p:sldId id="300" r:id="rId18"/>
    <p:sldId id="301" r:id="rId19"/>
    <p:sldId id="302" r:id="rId20"/>
    <p:sldId id="303" r:id="rId21"/>
    <p:sldId id="291" r:id="rId22"/>
    <p:sldId id="292" r:id="rId23"/>
    <p:sldId id="295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91575" autoAdjust="0"/>
  </p:normalViewPr>
  <p:slideViewPr>
    <p:cSldViewPr snapToGrid="0" snapToObjects="1">
      <p:cViewPr varScale="1">
        <p:scale>
          <a:sx n="104" d="100"/>
          <a:sy n="104" d="100"/>
        </p:scale>
        <p:origin x="-176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F512F-584B-1841-A413-BAF00C32857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CF7C2-D475-6A4B-BBA4-FC2885ECE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057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6433C-1BA3-8F43-9B3F-5A4AF8284919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683BF-D441-F94A-A0B5-FDE3C7391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260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683BF-D441-F94A-A0B5-FDE3C73919B4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1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6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4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7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7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1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2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7BC7-D7A6-6448-8499-EEFB7B450ED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17199-3B03-2C47-B7A6-5D22627EC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Unique Entity Estimation with Application to the Syrian Conflict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Beidi</a:t>
            </a:r>
            <a:r>
              <a:rPr lang="en-US" dirty="0" smtClean="0"/>
              <a:t> Chen</a:t>
            </a:r>
            <a:r>
              <a:rPr lang="zh-CN" altLang="en-US" dirty="0" smtClean="0"/>
              <a:t>*</a:t>
            </a:r>
            <a:r>
              <a:rPr lang="en-US" dirty="0" smtClean="0"/>
              <a:t>, </a:t>
            </a:r>
            <a:r>
              <a:rPr lang="en-US" dirty="0" err="1" smtClean="0"/>
              <a:t>Anshumali</a:t>
            </a:r>
            <a:r>
              <a:rPr lang="en-US" dirty="0" smtClean="0"/>
              <a:t> </a:t>
            </a:r>
            <a:r>
              <a:rPr lang="en-US" dirty="0" err="1" smtClean="0"/>
              <a:t>Shrivastava</a:t>
            </a:r>
            <a:r>
              <a:rPr lang="zh-CN" altLang="en-US" dirty="0" smtClean="0"/>
              <a:t>*</a:t>
            </a:r>
            <a:r>
              <a:rPr lang="en-US" dirty="0" smtClean="0"/>
              <a:t>, </a:t>
            </a:r>
            <a:r>
              <a:rPr lang="en-US" dirty="0"/>
              <a:t>Rebecca C. </a:t>
            </a:r>
            <a:r>
              <a:rPr lang="en-US" dirty="0" err="1" smtClean="0"/>
              <a:t>Steorts</a:t>
            </a:r>
            <a:r>
              <a:rPr lang="en-US" dirty="0" smtClean="0"/>
              <a:t>† 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* Rice University   † Duke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05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Issues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Fix</a:t>
            </a:r>
            <a:r>
              <a:rPr lang="zh-CN" altLang="en-US" dirty="0" smtClean="0"/>
              <a:t> </a:t>
            </a:r>
            <a:r>
              <a:rPr lang="en-US" altLang="zh-CN" dirty="0" smtClean="0"/>
              <a:t>budge:</a:t>
            </a:r>
            <a:r>
              <a:rPr lang="zh-CN" altLang="en-US" dirty="0" smtClean="0"/>
              <a:t> </a:t>
            </a:r>
            <a:r>
              <a:rPr lang="en-US" altLang="zh-CN" b="1" i="1" dirty="0"/>
              <a:t>s </a:t>
            </a:r>
            <a:r>
              <a:rPr lang="en-US" altLang="zh-CN" dirty="0" smtClean="0"/>
              <a:t>pairwise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comparisons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3024381"/>
            <a:ext cx="8246533" cy="24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9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/>
          </a:bodyPr>
          <a:lstStyle/>
          <a:p>
            <a:pPr defTabSz="914400">
              <a:spcBef>
                <a:spcPts val="0"/>
              </a:spcBef>
            </a:pPr>
            <a:r>
              <a:rPr lang="en-US" altLang="zh-CN" dirty="0" smtClean="0"/>
              <a:t>Adaptive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Sampling?</a:t>
            </a:r>
          </a:p>
          <a:p>
            <a:pPr lvl="1" defTabSz="914400">
              <a:spcBef>
                <a:spcPts val="0"/>
              </a:spcBef>
            </a:pPr>
            <a:r>
              <a:rPr lang="en-US" altLang="zh-CN" dirty="0" smtClean="0"/>
              <a:t>Sampled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vertex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pair</a:t>
            </a:r>
          </a:p>
          <a:p>
            <a:pPr lvl="1" defTabSz="914400">
              <a:spcBef>
                <a:spcPts val="0"/>
              </a:spcBef>
            </a:pPr>
            <a:r>
              <a:rPr lang="en-US" altLang="zh-CN" b="1" dirty="0" smtClean="0"/>
              <a:t>Assumption</a:t>
            </a:r>
            <a:r>
              <a:rPr lang="en-US" altLang="zh-CN" dirty="0" smtClean="0"/>
              <a:t>: Duplicates are likely to be similar in textual attributes. </a:t>
            </a:r>
            <a:r>
              <a:rPr lang="en-US" altLang="zh-CN" dirty="0" smtClean="0">
                <a:solidFill>
                  <a:srgbClr val="FF0000"/>
                </a:solidFill>
              </a:rPr>
              <a:t>Note we do not assume any fixed threshold.  </a:t>
            </a:r>
          </a:p>
          <a:p>
            <a:pPr lvl="1" defTabSz="914400">
              <a:spcBef>
                <a:spcPts val="0"/>
              </a:spcBef>
            </a:pPr>
            <a:endParaRPr lang="en-US" altLang="zh-CN" dirty="0" smtClean="0"/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67030"/>
            <a:ext cx="8161867" cy="24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97400"/>
          </a:xfrm>
        </p:spPr>
        <p:txBody>
          <a:bodyPr>
            <a:normAutofit/>
          </a:bodyPr>
          <a:lstStyle/>
          <a:p>
            <a:pPr defTabSz="914400">
              <a:spcBef>
                <a:spcPts val="0"/>
              </a:spcBef>
            </a:pP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pairwise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</a:p>
          <a:p>
            <a:pPr lvl="1" defTabSz="914400">
              <a:spcBef>
                <a:spcPts val="0"/>
              </a:spcBef>
            </a:pPr>
            <a:r>
              <a:rPr lang="en-US" altLang="zh-CN" i="1" dirty="0"/>
              <a:t>(O(M</a:t>
            </a:r>
            <a:r>
              <a:rPr lang="en-US" altLang="zh-CN" i="1" baseline="30000" dirty="0"/>
              <a:t>2</a:t>
            </a:r>
            <a:r>
              <a:rPr lang="en-US" altLang="zh-CN" i="1" dirty="0" smtClean="0"/>
              <a:t>)),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6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days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on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Syrian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Dataset</a:t>
            </a:r>
            <a:endParaRPr lang="en-US" i="1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6" y="3807619"/>
            <a:ext cx="8161867" cy="2425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14" y="3272103"/>
            <a:ext cx="1071033" cy="10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 quadratic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time?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b="1" dirty="0" smtClean="0"/>
              <a:t>Locality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Sensitive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Hashing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9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6859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Locality Sensitive Hashing</a:t>
            </a:r>
            <a:endParaRPr lang="en-US" dirty="0"/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10" y="4735839"/>
            <a:ext cx="6104869" cy="999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01" y="2468791"/>
            <a:ext cx="5070995" cy="19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Benefits:</a:t>
            </a:r>
          </a:p>
          <a:p>
            <a:pPr defTabSz="914400">
              <a:spcBef>
                <a:spcPts val="0"/>
              </a:spcBef>
            </a:pPr>
            <a:r>
              <a:rPr lang="en-US" altLang="zh-CN" dirty="0" smtClean="0"/>
              <a:t>Adaptive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Sampling</a:t>
            </a:r>
            <a:r>
              <a:rPr lang="zh-CN" altLang="en-US" dirty="0"/>
              <a:t> </a:t>
            </a:r>
            <a:r>
              <a:rPr lang="en-US" altLang="zh-CN" dirty="0" smtClean="0"/>
              <a:t>(mentioned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before)</a:t>
            </a:r>
          </a:p>
          <a:p>
            <a:pPr defTabSz="914400">
              <a:spcBef>
                <a:spcPts val="0"/>
              </a:spcBef>
            </a:pPr>
            <a:r>
              <a:rPr lang="en-US" altLang="zh-CN" dirty="0" smtClean="0"/>
              <a:t>Randomness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blocking</a:t>
            </a:r>
          </a:p>
          <a:p>
            <a:pPr lvl="1" defTabSz="914400">
              <a:spcBef>
                <a:spcPts val="0"/>
              </a:spcBef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pairs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 defTabSz="914400">
              <a:spcBef>
                <a:spcPts val="0"/>
              </a:spcBef>
            </a:pPr>
            <a:r>
              <a:rPr lang="en-US" altLang="zh-CN" dirty="0" smtClean="0"/>
              <a:t>Probability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guarantee</a:t>
            </a:r>
            <a:r>
              <a:rPr lang="en-US" altLang="zh-CN" dirty="0"/>
              <a:t>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72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we get?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dirty="0" smtClean="0"/>
              <a:t>sub-quadratic process </a:t>
            </a:r>
            <a:r>
              <a:rPr lang="en-US" dirty="0"/>
              <a:t>samples a small set </a:t>
            </a:r>
            <a:r>
              <a:rPr lang="en-US" dirty="0" smtClean="0"/>
              <a:t>of </a:t>
            </a:r>
            <a:r>
              <a:rPr lang="en-US" dirty="0"/>
              <a:t>edges </a:t>
            </a:r>
            <a:r>
              <a:rPr lang="en-US" dirty="0" smtClean="0"/>
              <a:t>S</a:t>
            </a:r>
            <a:r>
              <a:rPr lang="zh-CN" altLang="en-US" dirty="0" smtClean="0"/>
              <a:t> </a:t>
            </a:r>
            <a:r>
              <a:rPr lang="en-US" dirty="0" smtClean="0"/>
              <a:t>that</a:t>
            </a:r>
            <a:r>
              <a:rPr lang="en-US" dirty="0"/>
              <a:t>, every edge </a:t>
            </a:r>
            <a:r>
              <a:rPr lang="en-US" dirty="0" smtClean="0"/>
              <a:t>in </a:t>
            </a:r>
            <a:r>
              <a:rPr lang="en-US" dirty="0"/>
              <a:t>the original graph G∗ has (reasonably high) </a:t>
            </a:r>
            <a:r>
              <a:rPr lang="en-US" dirty="0" smtClean="0"/>
              <a:t>probability </a:t>
            </a:r>
            <a:r>
              <a:rPr lang="en-US" dirty="0"/>
              <a:t>of being in S</a:t>
            </a:r>
            <a:r>
              <a:rPr lang="en-US" dirty="0" smtClean="0"/>
              <a:t>. 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4" y="3872430"/>
            <a:ext cx="7128933" cy="2118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6093" y="368776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p=0.75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6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Process</a:t>
            </a:r>
            <a:endParaRPr lang="en-US" dirty="0"/>
          </a:p>
        </p:txBody>
      </p:sp>
      <p:pic>
        <p:nvPicPr>
          <p:cNvPr id="5" name="Picture 4" descr="flo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88" y="1274004"/>
            <a:ext cx="6301592" cy="51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2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72844"/>
          </a:xfrm>
        </p:spPr>
        <p:txBody>
          <a:bodyPr/>
          <a:lstStyle/>
          <a:p>
            <a:pPr algn="ctr"/>
            <a:r>
              <a:rPr lang="en-US" dirty="0" smtClean="0"/>
              <a:t>Estimator: LSHE</a:t>
            </a:r>
            <a:endParaRPr lang="en-US" dirty="0"/>
          </a:p>
        </p:txBody>
      </p:sp>
      <p:pic>
        <p:nvPicPr>
          <p:cNvPr id="4" name="Picture 3" descr="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62" y="2480695"/>
            <a:ext cx="5239732" cy="2191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50" y="4862112"/>
            <a:ext cx="5708006" cy="141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8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40" y="1852946"/>
            <a:ext cx="6380114" cy="1228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35" y="3439478"/>
            <a:ext cx="6502098" cy="9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Syrian</a:t>
            </a:r>
            <a:r>
              <a:rPr lang="zh-CN" altLang="en-US" dirty="0"/>
              <a:t> </a:t>
            </a:r>
            <a:r>
              <a:rPr lang="en-US" altLang="zh-CN" dirty="0"/>
              <a:t>Conflict</a:t>
            </a:r>
            <a:r>
              <a:rPr lang="zh-CN" altLang="en-US" dirty="0"/>
              <a:t> </a:t>
            </a:r>
            <a:r>
              <a:rPr lang="en-US" altLang="zh-CN" dirty="0"/>
              <a:t>Casualties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sources.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25" y="2751565"/>
            <a:ext cx="4026400" cy="2628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932" y="5477728"/>
            <a:ext cx="7551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</a:t>
            </a:r>
            <a:r>
              <a:rPr lang="en-US" sz="2400" dirty="0"/>
              <a:t>uture transitional justice and accountability measures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4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Properties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40" y="1598437"/>
            <a:ext cx="5020491" cy="742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1632" y="2521703"/>
            <a:ext cx="6780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Variance is </a:t>
            </a:r>
            <a:r>
              <a:rPr lang="en-US" sz="3200" dirty="0"/>
              <a:t>monotonically decreasing when p increases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9585" y="3908087"/>
                <a:ext cx="8371282" cy="2519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Example:</a:t>
                </a:r>
              </a:p>
              <a:p>
                <a:r>
                  <a:rPr lang="en-US" altLang="zh-CN" sz="2400" dirty="0" smtClean="0"/>
                  <a:t>For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Syrian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Dataset,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with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million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sampled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pairs,</a:t>
                </a:r>
              </a:p>
              <a:p>
                <a:r>
                  <a:rPr lang="en-US" altLang="zh-CN" sz="2400" dirty="0" smtClean="0"/>
                  <a:t>when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p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=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0.9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(LSH),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Variance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=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0.026</a:t>
                </a:r>
                <a:r>
                  <a:rPr lang="en-US" altLang="zh-CN" sz="2400" dirty="0" smtClean="0"/>
                  <a:t>n</a:t>
                </a:r>
                <a:r>
                  <a:rPr lang="en-US" altLang="zh-CN" sz="2400" baseline="-25000" dirty="0" smtClean="0"/>
                  <a:t>3</a:t>
                </a:r>
                <a:r>
                  <a:rPr lang="zh-CN" altLang="en-US" sz="2400" baseline="30000" dirty="0" smtClean="0"/>
                  <a:t>*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+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0.11</a:t>
                </a:r>
                <a:r>
                  <a:rPr lang="en-US" altLang="zh-CN" sz="2400" dirty="0" smtClean="0"/>
                  <a:t>n</a:t>
                </a:r>
                <a:r>
                  <a:rPr lang="en-US" altLang="zh-CN" sz="2400" baseline="-25000" dirty="0"/>
                  <a:t>2</a:t>
                </a:r>
                <a:r>
                  <a:rPr lang="zh-CN" altLang="en-US" sz="2400" baseline="30000" dirty="0" smtClean="0"/>
                  <a:t>*</a:t>
                </a:r>
                <a:endParaRPr lang="en-US" altLang="zh-CN" sz="2400" baseline="30000" dirty="0" smtClean="0"/>
              </a:p>
              <a:p>
                <a:r>
                  <a:rPr lang="en-US" altLang="zh-CN" sz="2400" dirty="0"/>
                  <a:t>when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mr-IN" altLang="zh-CN" sz="2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dirty="0"/>
                          <m:t>10</m:t>
                        </m:r>
                        <m:r>
                          <m:rPr>
                            <m:nor/>
                          </m:rPr>
                          <a:rPr lang="en-US" altLang="zh-CN" sz="2400" baseline="30000" dirty="0"/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dirty="0"/>
                          <m:t>4.5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1010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(Random Sampling),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/>
                  <a:t>Variance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:r>
                  <a:rPr lang="cs-CZ" sz="2400" dirty="0" smtClean="0">
                    <a:solidFill>
                      <a:srgbClr val="FF0000"/>
                    </a:solidFill>
                  </a:rPr>
                  <a:t>833294446</a:t>
                </a:r>
                <a:r>
                  <a:rPr lang="en-US" altLang="zh-CN" sz="2400" dirty="0" smtClean="0"/>
                  <a:t>n</a:t>
                </a:r>
                <a:r>
                  <a:rPr lang="en-US" altLang="zh-CN" sz="2400" baseline="-25000" dirty="0" smtClean="0"/>
                  <a:t>3</a:t>
                </a:r>
                <a:r>
                  <a:rPr lang="zh-CN" altLang="en-US" sz="2400" baseline="30000" dirty="0"/>
                  <a:t>*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 </a:t>
                </a:r>
                <a:r>
                  <a:rPr lang="cs-CZ" sz="2400" dirty="0" smtClean="0">
                    <a:solidFill>
                      <a:srgbClr val="FF0000"/>
                    </a:solidFill>
                  </a:rPr>
                  <a:t>49999</a:t>
                </a:r>
                <a:r>
                  <a:rPr lang="en-US" altLang="zh-CN" sz="2400" dirty="0" smtClean="0"/>
                  <a:t>n</a:t>
                </a:r>
                <a:r>
                  <a:rPr lang="en-US" altLang="zh-CN" sz="2400" baseline="-25000" dirty="0" smtClean="0"/>
                  <a:t>2</a:t>
                </a:r>
                <a:r>
                  <a:rPr lang="zh-CN" altLang="en-US" sz="2400" baseline="30000" dirty="0"/>
                  <a:t>*</a:t>
                </a:r>
                <a:endParaRPr lang="en-US" altLang="zh-CN" sz="2400" baseline="30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5" y="3908087"/>
                <a:ext cx="8371282" cy="2519408"/>
              </a:xfrm>
              <a:prstGeom prst="rect">
                <a:avLst/>
              </a:prstGeom>
              <a:blipFill rotWithShape="0">
                <a:blip r:embed="rId3"/>
                <a:stretch>
                  <a:fillRect l="-109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80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96" y="1798638"/>
            <a:ext cx="7794003" cy="1406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4" y="3966683"/>
            <a:ext cx="6909269" cy="14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5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7" y="1913467"/>
            <a:ext cx="8870645" cy="25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Estimated </a:t>
                </a:r>
                <a:r>
                  <a:rPr lang="en-US" dirty="0"/>
                  <a:t>the number of conflict casualties </a:t>
                </a:r>
                <a:r>
                  <a:rPr lang="en-US" dirty="0" smtClean="0"/>
                  <a:t>is 190,369</a:t>
                </a:r>
                <a:r>
                  <a:rPr lang="en-US" dirty="0"/>
                  <a:t> </a:t>
                </a:r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charset="0"/>
                      </a:rPr>
                      <m:t>±</m:t>
                    </m:r>
                  </m:oMath>
                </a14:m>
                <a:r>
                  <a:rPr lang="en-US" altLang="zh-CN" dirty="0" smtClean="0"/>
                  <a:t> 207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</a:t>
                </a:r>
                <a:r>
                  <a:rPr lang="en-US" dirty="0" smtClean="0"/>
                  <a:t>losely </a:t>
                </a:r>
                <a:r>
                  <a:rPr lang="en-US" dirty="0"/>
                  <a:t>matches the 2014 </a:t>
                </a:r>
                <a:r>
                  <a:rPr lang="en-US" dirty="0" smtClean="0"/>
                  <a:t>HRDAG (Human Rights Data Analysis Group) estimate 190,000 , </a:t>
                </a:r>
                <a:r>
                  <a:rPr lang="en-US" dirty="0"/>
                  <a:t>completed by </a:t>
                </a:r>
                <a:r>
                  <a:rPr lang="en-US" dirty="0" smtClean="0"/>
                  <a:t>manual hand-matching </a:t>
                </a: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 r="-2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76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altLang="zh-CN" dirty="0" smtClean="0"/>
              <a:t>Proposed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UEE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motivated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Syrian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problem.</a:t>
            </a:r>
          </a:p>
          <a:p>
            <a:pPr defTabSz="914400">
              <a:spcBef>
                <a:spcPts val="0"/>
              </a:spcBef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unbiased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variance</a:t>
            </a:r>
          </a:p>
          <a:p>
            <a:pPr defTabSz="914400">
              <a:spcBef>
                <a:spcPts val="0"/>
              </a:spcBef>
            </a:pP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empirically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datasets</a:t>
            </a:r>
          </a:p>
          <a:p>
            <a:pPr defTabSz="914400">
              <a:spcBef>
                <a:spcPts val="0"/>
              </a:spcBef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/>
              <a:t>Syrian</a:t>
            </a:r>
            <a:r>
              <a:rPr lang="zh-CN" altLang="en-US" dirty="0"/>
              <a:t> </a:t>
            </a:r>
            <a:r>
              <a:rPr lang="en-US" altLang="zh-CN" dirty="0"/>
              <a:t>Conflict</a:t>
            </a:r>
            <a:r>
              <a:rPr lang="zh-CN" altLang="en-US" dirty="0"/>
              <a:t> </a:t>
            </a:r>
            <a:r>
              <a:rPr lang="en-US" altLang="zh-CN" dirty="0" smtClean="0"/>
              <a:t>Casualties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2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666987"/>
            <a:ext cx="8509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9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records,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stimate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distinct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(records)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n</a:t>
            </a:r>
            <a:r>
              <a:rPr lang="zh-CN" altLang="en-US" b="1" i="1" dirty="0" smtClean="0"/>
              <a:t> </a:t>
            </a:r>
            <a:r>
              <a:rPr lang="en-US" altLang="zh-CN" b="1" i="1" dirty="0"/>
              <a:t>&lt;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M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Unique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(UEE)</a:t>
            </a:r>
          </a:p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zh-CN" altLang="en-US" b="1" i="1" dirty="0" smtClean="0"/>
              <a:t> </a:t>
            </a:r>
            <a:endParaRPr lang="en-US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73" y="3366173"/>
            <a:ext cx="5753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Duplications:</a:t>
            </a:r>
            <a:r>
              <a:rPr lang="zh-CN" altLang="en-US" dirty="0" smtClean="0"/>
              <a:t> </a:t>
            </a:r>
            <a:r>
              <a:rPr lang="en-US" altLang="zh-CN" dirty="0" smtClean="0"/>
              <a:t>Aggregate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Error/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Lack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Labels: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Arabic</a:t>
            </a:r>
          </a:p>
          <a:p>
            <a:r>
              <a:rPr lang="en-US" altLang="zh-CN" dirty="0" smtClean="0"/>
              <a:t>Computational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Challenges:</a:t>
            </a:r>
          </a:p>
          <a:p>
            <a:pPr lvl="1"/>
            <a:r>
              <a:rPr lang="en-US" altLang="zh-CN" dirty="0" smtClean="0"/>
              <a:t>300,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138356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Possible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compare every two records?</a:t>
            </a:r>
          </a:p>
          <a:p>
            <a:pPr lvl="1"/>
            <a:endParaRPr lang="en-US" altLang="zh-CN" b="1" i="1" dirty="0" smtClean="0"/>
          </a:p>
          <a:p>
            <a:pPr lvl="1"/>
            <a:r>
              <a:rPr lang="en-US" altLang="zh-CN" i="1" dirty="0" smtClean="0"/>
              <a:t>O(M</a:t>
            </a:r>
            <a:r>
              <a:rPr lang="en-US" altLang="zh-CN" i="1" baseline="30000" dirty="0" smtClean="0"/>
              <a:t>2</a:t>
            </a:r>
            <a:r>
              <a:rPr lang="en-US" altLang="zh-CN" i="1" dirty="0" smtClean="0"/>
              <a:t>)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~</a:t>
            </a:r>
            <a:r>
              <a:rPr lang="zh-CN" altLang="en-US" i="1" dirty="0" smtClean="0"/>
              <a:t>   </a:t>
            </a:r>
            <a:r>
              <a:rPr lang="en-US" altLang="zh-CN" i="1" dirty="0" smtClean="0"/>
              <a:t>4.5X10</a:t>
            </a:r>
            <a:r>
              <a:rPr lang="en-US" altLang="zh-CN" i="1" baseline="30000" dirty="0" smtClean="0"/>
              <a:t>10</a:t>
            </a:r>
            <a:r>
              <a:rPr lang="zh-CN" altLang="en-US" i="1" baseline="30000" dirty="0" smtClean="0"/>
              <a:t>  </a:t>
            </a:r>
            <a:r>
              <a:rPr lang="en-US" altLang="zh-CN" i="1" dirty="0" smtClean="0"/>
              <a:t>Pairs,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6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days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(Syrian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Dataset)</a:t>
            </a:r>
            <a:endParaRPr lang="en-US" altLang="zh-CN" dirty="0" smtClean="0"/>
          </a:p>
          <a:p>
            <a:pPr lvl="1"/>
            <a:r>
              <a:rPr lang="en-US" altLang="zh-CN" i="1" dirty="0" smtClean="0"/>
              <a:t>Sensitive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to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noise</a:t>
            </a:r>
          </a:p>
          <a:p>
            <a:pPr lvl="1"/>
            <a:endParaRPr lang="en-US" altLang="zh-CN" b="1" i="1" dirty="0"/>
          </a:p>
          <a:p>
            <a:pPr marL="457200" lvl="1" indent="0">
              <a:buNone/>
            </a:pPr>
            <a:r>
              <a:rPr lang="en-US" altLang="zh-CN" b="1" dirty="0" smtClean="0"/>
              <a:t>We can get a good 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</a:t>
            </a:r>
            <a:r>
              <a:rPr lang="zh-CN" altLang="en-US" b="1" dirty="0" smtClean="0"/>
              <a:t> </a:t>
            </a:r>
            <a:r>
              <a:rPr lang="is-IS" b="1" dirty="0"/>
              <a:t>119 </a:t>
            </a:r>
            <a:r>
              <a:rPr lang="en-US" altLang="zh-CN" b="1" dirty="0" smtClean="0"/>
              <a:t>Seconds</a:t>
            </a:r>
            <a:endParaRPr lang="is-IS" b="1" dirty="0"/>
          </a:p>
        </p:txBody>
      </p:sp>
    </p:spTree>
    <p:extLst>
      <p:ext uri="{BB962C8B-B14F-4D97-AF65-F5344CB8AC3E}">
        <p14:creationId xmlns:p14="http://schemas.microsoft.com/office/powerpoint/2010/main" val="62051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Possible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Put</a:t>
            </a:r>
            <a:r>
              <a:rPr lang="zh-CN" altLang="en-US" dirty="0" smtClean="0"/>
              <a:t> </a:t>
            </a:r>
            <a:r>
              <a:rPr lang="en-US" dirty="0" smtClean="0"/>
              <a:t>similar records into blocks or bins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/>
          </a:p>
          <a:p>
            <a:pPr lvl="1"/>
            <a:r>
              <a:rPr lang="en-US" altLang="zh-CN" i="1" dirty="0" smtClean="0"/>
              <a:t>Sacrifice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accuracy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for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efficiency</a:t>
            </a:r>
          </a:p>
          <a:p>
            <a:pPr lvl="1"/>
            <a:r>
              <a:rPr lang="en-US" altLang="zh-CN" i="1" dirty="0" smtClean="0"/>
              <a:t>No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Statistical Guarantees (Systematic Bias)</a:t>
            </a:r>
            <a:endParaRPr lang="en-US" i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94" y="2244464"/>
            <a:ext cx="3934908" cy="28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5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Pure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sampling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UEE:</a:t>
            </a:r>
          </a:p>
          <a:p>
            <a:pPr lvl="1"/>
            <a:r>
              <a:rPr lang="en-US" altLang="zh-CN" dirty="0" smtClean="0"/>
              <a:t>Mapping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Estimate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#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Components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pic>
        <p:nvPicPr>
          <p:cNvPr id="5" name="Picture 4" descr="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43" y="2814866"/>
            <a:ext cx="5277757" cy="23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0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Sampling: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individuals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equal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selected.</a:t>
            </a:r>
          </a:p>
          <a:p>
            <a:pPr lvl="1"/>
            <a:r>
              <a:rPr lang="en-US" altLang="zh-CN" dirty="0" smtClean="0"/>
              <a:t>Example: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" y="3880641"/>
            <a:ext cx="8246533" cy="24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1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468</Words>
  <Application>Microsoft Macintosh PowerPoint</Application>
  <PresentationFormat>On-screen Show (4:3)</PresentationFormat>
  <Paragraphs>104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Unique Entity Estimation with Application to the Syrian Conflict  </vt:lpstr>
      <vt:lpstr>Motivation</vt:lpstr>
      <vt:lpstr>Motivation</vt:lpstr>
      <vt:lpstr>Problem</vt:lpstr>
      <vt:lpstr>Difficulties</vt:lpstr>
      <vt:lpstr>Possible Approaches</vt:lpstr>
      <vt:lpstr>Possible Approaches</vt:lpstr>
      <vt:lpstr>Approach</vt:lpstr>
      <vt:lpstr>Approach</vt:lpstr>
      <vt:lpstr>Issues </vt:lpstr>
      <vt:lpstr>Approach</vt:lpstr>
      <vt:lpstr>Issues</vt:lpstr>
      <vt:lpstr>Approach</vt:lpstr>
      <vt:lpstr>LSH</vt:lpstr>
      <vt:lpstr>LSH</vt:lpstr>
      <vt:lpstr>What we get?</vt:lpstr>
      <vt:lpstr>Process</vt:lpstr>
      <vt:lpstr>Method</vt:lpstr>
      <vt:lpstr>Estimator</vt:lpstr>
      <vt:lpstr>Estimator Properties</vt:lpstr>
      <vt:lpstr>Experiments</vt:lpstr>
      <vt:lpstr>Results</vt:lpstr>
      <vt:lpstr>Result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106</cp:revision>
  <dcterms:created xsi:type="dcterms:W3CDTF">2017-09-18T03:44:56Z</dcterms:created>
  <dcterms:modified xsi:type="dcterms:W3CDTF">2017-11-21T23:22:28Z</dcterms:modified>
</cp:coreProperties>
</file>